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9"/>
  </p:notesMasterIdLst>
  <p:handoutMasterIdLst>
    <p:handoutMasterId r:id="rId10"/>
  </p:handoutMasterIdLst>
  <p:sldIdLst>
    <p:sldId id="256" r:id="rId3"/>
    <p:sldId id="635" r:id="rId4"/>
    <p:sldId id="674" r:id="rId5"/>
    <p:sldId id="677" r:id="rId6"/>
    <p:sldId id="675" r:id="rId7"/>
    <p:sldId id="678" r:id="rId8"/>
  </p:sldIdLst>
  <p:sldSz cx="9144000" cy="6858000" type="screen4x3"/>
  <p:notesSz cx="7099300" cy="10234613"/>
  <p:defaultTextStyle>
    <a:defPPr>
      <a:defRPr lang="en-GB"/>
    </a:defPPr>
    <a:lvl1pPr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742950" indent="-28575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1143000" indent="-2286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600200" indent="-2286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2057400" indent="-228600" algn="l" defTabSz="449263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87" userDrawn="1">
          <p15:clr>
            <a:srgbClr val="A4A3A4"/>
          </p15:clr>
        </p15:guide>
        <p15:guide id="2" pos="227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佐藤 文優" initials="佐文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0099FF"/>
    <a:srgbClr val="0066FF"/>
    <a:srgbClr val="FF9933"/>
    <a:srgbClr val="FF7C8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10" autoAdjust="0"/>
  </p:normalViewPr>
  <p:slideViewPr>
    <p:cSldViewPr>
      <p:cViewPr varScale="1">
        <p:scale>
          <a:sx n="75" d="100"/>
          <a:sy n="75" d="100"/>
        </p:scale>
        <p:origin x="235" y="43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-1990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3254" y="62"/>
      </p:cViewPr>
      <p:guideLst>
        <p:guide orient="horz" pos="2987"/>
        <p:guide pos="227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D48B4-1AE8-4EF2-8EEF-5D9D6D1F09FB}" type="datetimeFigureOut">
              <a:rPr kumimoji="1" lang="ja-JP" altLang="en-US" smtClean="0"/>
              <a:t>2017/2/28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F8E4E-DC1E-441F-A7E4-3ACBB2A6B6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295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3" y="2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5439" tIns="47718" rIns="95439" bIns="47718" anchor="ctr"/>
          <a:lstStyle/>
          <a:p>
            <a:endParaRPr lang="ja-JP" altLang="en-US" dirty="0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3" y="2"/>
            <a:ext cx="7099300" cy="1023296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5439" tIns="47718" rIns="95439" bIns="47718" anchor="ctr"/>
          <a:lstStyle/>
          <a:p>
            <a:endParaRPr lang="ja-JP" altLang="en-US" dirty="0"/>
          </a:p>
        </p:txBody>
      </p:sp>
      <p:sp>
        <p:nvSpPr>
          <p:cNvPr id="4099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820738" y="0"/>
            <a:ext cx="5365751" cy="402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100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09428" y="4860453"/>
            <a:ext cx="5675424" cy="4598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4065991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1"/>
          <p:cNvSpPr txBox="1">
            <a:spLocks noChangeArrowheads="1"/>
          </p:cNvSpPr>
          <p:nvPr/>
        </p:nvSpPr>
        <p:spPr bwMode="auto">
          <a:xfrm>
            <a:off x="0" y="0"/>
            <a:ext cx="4969342" cy="403062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5439" tIns="47718" rIns="95439" bIns="47718" anchor="ctr"/>
          <a:lstStyle/>
          <a:p>
            <a:endParaRPr lang="ja-JP" altLang="en-US" dirty="0"/>
          </a:p>
        </p:txBody>
      </p:sp>
      <p:sp>
        <p:nvSpPr>
          <p:cNvPr id="1187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09428" y="4860453"/>
            <a:ext cx="5678770" cy="4603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5439" tIns="47718" rIns="95439" bIns="47718" anchor="ctr"/>
          <a:lstStyle/>
          <a:p>
            <a:pPr>
              <a:spcBef>
                <a:spcPts val="469"/>
              </a:spcBef>
              <a:tabLst>
                <a:tab pos="0" algn="l"/>
                <a:tab pos="467251" algn="l"/>
                <a:tab pos="936160" algn="l"/>
                <a:tab pos="1405068" algn="l"/>
                <a:tab pos="1873977" algn="l"/>
                <a:tab pos="2342884" algn="l"/>
                <a:tab pos="2811793" algn="l"/>
                <a:tab pos="3280701" algn="l"/>
                <a:tab pos="3749611" algn="l"/>
                <a:tab pos="4218517" algn="l"/>
                <a:tab pos="4687427" algn="l"/>
                <a:tab pos="5156334" algn="l"/>
                <a:tab pos="5625244" algn="l"/>
                <a:tab pos="6094151" algn="l"/>
                <a:tab pos="6563060" algn="l"/>
                <a:tab pos="7031967" algn="l"/>
                <a:tab pos="7500877" algn="l"/>
                <a:tab pos="7969785" algn="l"/>
                <a:tab pos="8438694" algn="l"/>
                <a:tab pos="8907601" algn="l"/>
                <a:tab pos="9376510" algn="l"/>
              </a:tabLst>
            </a:pPr>
            <a:endParaRPr lang="en-US" dirty="0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5686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3904301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25083357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92925" y="476250"/>
            <a:ext cx="2212975" cy="455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0825" y="476250"/>
            <a:ext cx="6489700" cy="455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71168933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0825" y="476250"/>
            <a:ext cx="8453438" cy="10763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3895227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12110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56816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680784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160588"/>
            <a:ext cx="4035425" cy="39766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5025" y="2160588"/>
            <a:ext cx="4037013" cy="39766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593389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487507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65658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0561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485997854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32390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028548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009820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6225" y="1017588"/>
            <a:ext cx="2055813" cy="511968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017588"/>
            <a:ext cx="6016625" cy="511968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517680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00113" y="1017588"/>
            <a:ext cx="7767637" cy="1138237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6884346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6240909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95288" y="1052513"/>
            <a:ext cx="4278312" cy="39766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26000" y="1052513"/>
            <a:ext cx="4279900" cy="39766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13513495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73727471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778080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47420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3687621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9827511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476250"/>
            <a:ext cx="8453438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dirty="0"/>
              <a:t>タイトルテキストの書式を編集するにはクリックします。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563495"/>
            <a:ext cx="8710612" cy="397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52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dirty="0"/>
              <a:t>アウトラインテキストの書式を編集するにはクリックします。</a:t>
            </a:r>
          </a:p>
          <a:p>
            <a:pPr lvl="1"/>
            <a:r>
              <a:rPr lang="en-GB" altLang="ja-JP" dirty="0"/>
              <a:t>2</a:t>
            </a:r>
            <a:r>
              <a:rPr lang="ja-JP" altLang="en-GB" dirty="0"/>
              <a:t>レベル目のアウトライン</a:t>
            </a:r>
          </a:p>
          <a:p>
            <a:pPr lvl="2"/>
            <a:r>
              <a:rPr lang="en-GB" altLang="ja-JP" dirty="0"/>
              <a:t>3</a:t>
            </a:r>
            <a:r>
              <a:rPr lang="ja-JP" altLang="en-GB" dirty="0"/>
              <a:t>レベル目のアウトライン</a:t>
            </a:r>
          </a:p>
          <a:p>
            <a:pPr lvl="3"/>
            <a:r>
              <a:rPr lang="en-GB" altLang="ja-JP" dirty="0"/>
              <a:t>4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5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6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7</a:t>
            </a:r>
            <a:r>
              <a:rPr lang="ja-JP" altLang="en-GB" dirty="0"/>
              <a:t>レベル目のアウトライン</a:t>
            </a: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oundRect">
            <a:avLst>
              <a:gd name="adj" fmla="val 0"/>
            </a:avLst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6597650"/>
            <a:ext cx="9144000" cy="1588"/>
          </a:xfrm>
          <a:prstGeom prst="line">
            <a:avLst/>
          </a:prstGeom>
          <a:noFill/>
          <a:ln w="38160" cap="sq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77788" y="6567488"/>
            <a:ext cx="906621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7128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GB" sz="1600" i="1" dirty="0">
                <a:solidFill>
                  <a:srgbClr val="FFFFFF"/>
                </a:solidFill>
              </a:rPr>
              <a:t>Copyright © 2017 Open Source Solution Technology Corporation All Rights Reserved.          - </a:t>
            </a:r>
            <a:fld id="{755A9BE2-7015-451A-9F12-612CECE492FC}" type="slidenum">
              <a:rPr lang="en-GB" sz="1600" i="1" smtClean="0">
                <a:solidFill>
                  <a:srgbClr val="FFFFFF"/>
                </a:solidFill>
              </a:rPr>
              <a:t>‹#›</a:t>
            </a:fld>
            <a:r>
              <a:rPr lang="en-GB" sz="1600" i="1" dirty="0">
                <a:solidFill>
                  <a:srgbClr val="FFFFFF"/>
                </a:solidFill>
              </a:rPr>
              <a:t> -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0"/>
            <a:ext cx="2306637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85" r:id="rId12"/>
  </p:sldLayoutIdLst>
  <p:transition spd="slow">
    <p:push dir="u"/>
  </p:transition>
  <p:txStyles>
    <p:titleStyle>
      <a:lvl1pPr algn="l" defTabSz="449263" rtl="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2pPr>
      <a:lvl3pPr marL="11430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3pPr>
      <a:lvl4pPr marL="16002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4pPr>
      <a:lvl5pPr marL="20574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5pPr>
      <a:lvl6pPr marL="25146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6pPr>
      <a:lvl7pPr marL="29718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7pPr>
      <a:lvl8pPr marL="34290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8pPr>
      <a:lvl9pPr marL="3886200" indent="-228600" algn="l" defTabSz="449263" rtl="0" fontAlgn="base">
        <a:lnSpc>
          <a:spcPct val="8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00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9pPr>
    </p:titleStyle>
    <p:bodyStyle>
      <a:lvl1pPr marL="342900" indent="-342900" algn="l" defTabSz="449263" rtl="0" fontAlgn="base">
        <a:lnSpc>
          <a:spcPct val="100000"/>
        </a:lnSpc>
        <a:spcBef>
          <a:spcPts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0000"/>
        </a:lnSpc>
        <a:spcBef>
          <a:spcPts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00000"/>
        </a:lnSpc>
        <a:spcBef>
          <a:spcPts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00000"/>
        </a:lnSpc>
        <a:spcBef>
          <a:spcPts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00000"/>
        </a:lnSpc>
        <a:spcBef>
          <a:spcPts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2667000" y="6550025"/>
            <a:ext cx="1900238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0000"/>
              </a:lnSpc>
              <a:buSzPct val="45000"/>
              <a:buFont typeface="StarSymbol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latin typeface="+mj-lt"/>
                <a:ea typeface="ＭＳ Ｐ明朝" panose="02020600040205080304" pitchFamily="18" charset="-128"/>
              </a:defRPr>
            </a:lvl1pPr>
          </a:lstStyle>
          <a:p>
            <a:endParaRPr lang="en-GB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ftr"/>
          </p:nvPr>
        </p:nvSpPr>
        <p:spPr bwMode="auto">
          <a:xfrm>
            <a:off x="5195888" y="6550025"/>
            <a:ext cx="3275012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0000"/>
              </a:lnSpc>
              <a:buSzPct val="45000"/>
              <a:buFont typeface="StarSymbol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+mj-lt"/>
                <a:ea typeface="ＭＳ Ｐ明朝" panose="02020600040205080304" pitchFamily="18" charset="-128"/>
              </a:defRPr>
            </a:lvl1pPr>
          </a:lstStyle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017588"/>
            <a:ext cx="7767637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dirty="0"/>
              <a:t>タイトルテキストの書式を編集するにはクリックします。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0" y="1295400"/>
            <a:ext cx="9144000" cy="1588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0" y="76200"/>
            <a:ext cx="9144000" cy="1588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6473825"/>
            <a:ext cx="9144000" cy="384175"/>
          </a:xfrm>
          <a:prstGeom prst="roundRect">
            <a:avLst>
              <a:gd name="adj" fmla="val 0"/>
            </a:avLst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7308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GB" sz="1600" i="1" dirty="0">
                <a:solidFill>
                  <a:srgbClr val="FFFFFF"/>
                </a:solidFill>
              </a:rPr>
              <a:t>Copyright © 2017 Open Source Solution Technology Corporation All Rights Reserved.          - </a:t>
            </a:r>
            <a:fld id="{9BB815FB-B4EE-491D-BD0B-321E06B8043F}" type="slidenum">
              <a:rPr lang="en-GB" sz="1600" i="1" smtClean="0">
                <a:solidFill>
                  <a:srgbClr val="FFFFFF"/>
                </a:solidFill>
              </a:rPr>
              <a:t>‹#›</a:t>
            </a:fld>
            <a:r>
              <a:rPr lang="en-GB" sz="1600" i="1" dirty="0">
                <a:solidFill>
                  <a:srgbClr val="FFFFFF"/>
                </a:solidFill>
              </a:rPr>
              <a:t> -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0" y="6399213"/>
            <a:ext cx="9144000" cy="1587"/>
          </a:xfrm>
          <a:prstGeom prst="line">
            <a:avLst/>
          </a:prstGeom>
          <a:noFill/>
          <a:ln w="38160" cap="sq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60588"/>
            <a:ext cx="8224838" cy="397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52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 dirty="0"/>
              <a:t>アウトラインテキストの書式を編集するにはクリックします。</a:t>
            </a:r>
          </a:p>
          <a:p>
            <a:pPr lvl="1"/>
            <a:r>
              <a:rPr lang="en-GB" altLang="ja-JP" dirty="0"/>
              <a:t>2</a:t>
            </a:r>
            <a:r>
              <a:rPr lang="ja-JP" altLang="en-GB" dirty="0"/>
              <a:t>レベル目のアウトライン</a:t>
            </a:r>
          </a:p>
          <a:p>
            <a:pPr lvl="2"/>
            <a:r>
              <a:rPr lang="en-GB" altLang="ja-JP" dirty="0"/>
              <a:t>3</a:t>
            </a:r>
            <a:r>
              <a:rPr lang="ja-JP" altLang="en-GB" dirty="0"/>
              <a:t>レベル目のアウトライン</a:t>
            </a:r>
          </a:p>
          <a:p>
            <a:pPr lvl="3"/>
            <a:r>
              <a:rPr lang="en-GB" altLang="ja-JP" dirty="0"/>
              <a:t>4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5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6</a:t>
            </a:r>
            <a:r>
              <a:rPr lang="ja-JP" altLang="en-GB" dirty="0"/>
              <a:t>レベル目のアウトライン</a:t>
            </a:r>
          </a:p>
          <a:p>
            <a:pPr lvl="4"/>
            <a:r>
              <a:rPr lang="en-GB" altLang="ja-JP" dirty="0"/>
              <a:t>7</a:t>
            </a:r>
            <a:r>
              <a:rPr lang="ja-JP" altLang="en-GB" dirty="0"/>
              <a:t>レベル目のアウトライン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3959225"/>
            <a:ext cx="1911350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ransition spd="slow">
    <p:push dir="u"/>
  </p:transition>
  <p:txStyles>
    <p:titleStyle>
      <a:lvl1pPr algn="l" defTabSz="449263" rtl="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 kern="1200">
          <a:solidFill>
            <a:srgbClr val="000066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2pPr>
      <a:lvl3pPr marL="11430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3pPr>
      <a:lvl4pPr marL="16002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4pPr>
      <a:lvl5pPr marL="20574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5pPr>
      <a:lvl6pPr marL="25146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6pPr>
      <a:lvl7pPr marL="29718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7pPr>
      <a:lvl8pPr marL="34290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8pPr>
      <a:lvl9pPr marL="3886200" indent="-228600" algn="l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b="1">
          <a:solidFill>
            <a:srgbClr val="000066"/>
          </a:solidFill>
          <a:latin typeface="Times New Roman" panose="02020603050405020304" pitchFamily="18" charset="0"/>
          <a:ea typeface="HGP創英角ｺﾞｼｯｸUB" panose="020B0900000000000000" pitchFamily="50" charset="-128"/>
        </a:defRPr>
      </a:lvl9pPr>
    </p:titleStyle>
    <p:bodyStyle>
      <a:lvl1pPr marL="342900" indent="-342900" algn="l" defTabSz="449263" rtl="0" fontAlgn="base">
        <a:lnSpc>
          <a:spcPct val="10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0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00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00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458491"/>
            <a:ext cx="9144000" cy="2509466"/>
          </a:xfrm>
          <a:ln/>
        </p:spPr>
        <p:txBody>
          <a:bodyPr lIns="90000" tIns="131400" rIns="90000" bIns="46800"/>
          <a:lstStyle/>
          <a:p>
            <a:pPr algn="ctr">
              <a:lnSpc>
                <a:spcPct val="12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ja-JP" sz="4000" baseline="0" dirty="0" err="1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OSSTech</a:t>
            </a:r>
            <a:r>
              <a:rPr lang="en-US" altLang="ja-JP" sz="4000" baseline="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 </a:t>
            </a:r>
            <a:r>
              <a:rPr lang="en-US" altLang="ja-JP" sz="4000" baseline="0" dirty="0" err="1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OpenLDAP</a:t>
            </a:r>
            <a:br>
              <a:rPr lang="en-US" altLang="ja-JP" sz="4000" baseline="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</a:br>
            <a:r>
              <a:rPr lang="en-US" altLang="ja-JP" sz="4000" baseline="0" dirty="0" err="1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psync</a:t>
            </a:r>
            <a:r>
              <a:rPr lang="ja-JP" altLang="en-US" sz="4000" baseline="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オーバーレイ</a:t>
            </a:r>
            <a:br>
              <a:rPr lang="en-US" altLang="ja-JP" sz="4000" baseline="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</a:br>
            <a:r>
              <a:rPr lang="ja-JP" altLang="en-US" sz="4000" baseline="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機能</a:t>
            </a:r>
            <a:r>
              <a:rPr lang="ja-JP" altLang="en-US" sz="4000" dirty="0">
                <a:solidFill>
                  <a:srgbClr val="0070C0"/>
                </a:solidFill>
                <a:latin typeface="Segoe UI" panose="020B0502040204020203" pitchFamily="34" charset="0"/>
                <a:ea typeface="メイリオ" panose="020B0604030504040204" pitchFamily="50" charset="-128"/>
              </a:rPr>
              <a:t>紹介</a:t>
            </a:r>
            <a:endParaRPr lang="ja-JP" sz="4000" baseline="0" dirty="0">
              <a:solidFill>
                <a:srgbClr val="0070C0"/>
              </a:solidFill>
              <a:latin typeface="Segoe UI" panose="020B0502040204020203" pitchFamily="34" charset="0"/>
              <a:ea typeface="メイリオ" panose="020B0604030504040204" pitchFamily="50" charset="-128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88" y="5956300"/>
            <a:ext cx="3527425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95738" y="549275"/>
            <a:ext cx="51482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idx="4294967295"/>
          </p:nvPr>
        </p:nvSpPr>
        <p:spPr>
          <a:xfrm>
            <a:off x="1564961" y="4797152"/>
            <a:ext cx="7423695" cy="3418954"/>
          </a:xfrm>
        </p:spPr>
        <p:txBody>
          <a:bodyPr/>
          <a:lstStyle/>
          <a:p>
            <a:pPr marL="360000" lvl="0" algn="r">
              <a:lnSpc>
                <a:spcPct val="150000"/>
              </a:lnSpc>
              <a:spcBef>
                <a:spcPts val="0"/>
              </a:spcBef>
            </a:pPr>
            <a:r>
              <a:rPr lang="ja-JP" sz="2000" b="1" baseline="0" dirty="0">
                <a:latin typeface="Segoe UI" panose="020B0502040204020203" pitchFamily="34" charset="0"/>
                <a:ea typeface="メイリオ" panose="020B0604030504040204" pitchFamily="50" charset="-128"/>
              </a:rPr>
              <a:t>オープンソース・ソリューション・テクノロジ株式会社</a:t>
            </a:r>
            <a:endParaRPr lang="en-US" altLang="ja-JP" sz="2000" b="1" baseline="0" dirty="0">
              <a:latin typeface="Segoe UI" panose="020B0502040204020203" pitchFamily="34" charset="0"/>
              <a:ea typeface="メイリオ" panose="020B0604030504040204" pitchFamily="50" charset="-128"/>
            </a:endParaRPr>
          </a:p>
          <a:p>
            <a:pPr marL="360000" lvl="0" algn="r">
              <a:lnSpc>
                <a:spcPct val="150000"/>
              </a:lnSpc>
              <a:spcBef>
                <a:spcPts val="0"/>
              </a:spcBef>
            </a:pPr>
            <a:r>
              <a:rPr kumimoji="1" lang="en-US" altLang="ja-JP" sz="1800" b="1" baseline="0" dirty="0">
                <a:latin typeface="Segoe UI" panose="020B0502040204020203" pitchFamily="34" charset="0"/>
                <a:ea typeface="メイリオ" panose="020B0604030504040204" pitchFamily="50" charset="-128"/>
              </a:rPr>
              <a:t>2017</a:t>
            </a:r>
            <a:r>
              <a:rPr kumimoji="1" lang="ja-JP" altLang="en-US" sz="1800" b="1" baseline="0" dirty="0">
                <a:latin typeface="Segoe UI" panose="020B0502040204020203" pitchFamily="34" charset="0"/>
                <a:ea typeface="メイリオ" panose="020B0604030504040204" pitchFamily="50" charset="-128"/>
              </a:rPr>
              <a:t>年</a:t>
            </a:r>
            <a:r>
              <a:rPr kumimoji="1" lang="en-US" altLang="ja-JP" sz="1800" b="1" dirty="0">
                <a:latin typeface="Segoe UI" panose="020B0502040204020203" pitchFamily="34" charset="0"/>
                <a:ea typeface="メイリオ" panose="020B0604030504040204" pitchFamily="50" charset="-128"/>
              </a:rPr>
              <a:t>2</a:t>
            </a:r>
            <a:r>
              <a:rPr kumimoji="1" lang="ja-JP" altLang="en-US" sz="1800" b="1" baseline="0" dirty="0">
                <a:latin typeface="Segoe UI" panose="020B0502040204020203" pitchFamily="34" charset="0"/>
                <a:ea typeface="メイリオ" panose="020B0604030504040204" pitchFamily="50" charset="-128"/>
              </a:rPr>
              <a:t>月</a:t>
            </a:r>
            <a:r>
              <a:rPr kumimoji="1" lang="en-US" altLang="ja-JP" sz="1800" b="1" dirty="0">
                <a:latin typeface="Segoe UI" panose="020B0502040204020203" pitchFamily="34" charset="0"/>
                <a:ea typeface="メイリオ" panose="020B0604030504040204" pitchFamily="50" charset="-128"/>
              </a:rPr>
              <a:t>28</a:t>
            </a:r>
            <a:r>
              <a:rPr kumimoji="1" lang="ja-JP" altLang="en-US" sz="1800" b="1" baseline="0" dirty="0">
                <a:latin typeface="Segoe UI" panose="020B0502040204020203" pitchFamily="34" charset="0"/>
                <a:ea typeface="メイリオ" panose="020B0604030504040204" pitchFamily="50" charset="-128"/>
              </a:rPr>
              <a:t>日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en-US" altLang="ja-JP" dirty="0" err="1"/>
              <a:t>OSSTech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OpenLDAP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psync</a:t>
            </a:r>
            <a:r>
              <a:rPr kumimoji="1" lang="ja-JP" altLang="en-US" dirty="0"/>
              <a:t>オーバーレイ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4294967295"/>
          </p:nvPr>
        </p:nvSpPr>
        <p:spPr>
          <a:xfrm>
            <a:off x="323528" y="1563495"/>
            <a:ext cx="8710612" cy="4169761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OpenLDAP</a:t>
            </a:r>
            <a:r>
              <a:rPr kumimoji="1" lang="ja-JP" altLang="en-US" dirty="0"/>
              <a:t> と </a:t>
            </a:r>
            <a:r>
              <a:rPr kumimoji="1" lang="en-US" altLang="ja-JP" dirty="0"/>
              <a:t>Active Directory</a:t>
            </a:r>
            <a:r>
              <a:rPr kumimoji="1" lang="ja-JP" altLang="en-US" dirty="0"/>
              <a:t>のパスワード同期モジュール </a:t>
            </a:r>
            <a:r>
              <a:rPr kumimoji="1" lang="en-US" altLang="ja-JP" dirty="0"/>
              <a:t>(OSS</a:t>
            </a:r>
            <a:r>
              <a:rPr kumimoji="1" lang="ja-JP" altLang="en-US" dirty="0"/>
              <a:t>テクノロジにて開発</a:t>
            </a:r>
            <a:r>
              <a:rPr kumimoji="1" lang="en-US" altLang="ja-JP" dirty="0"/>
              <a:t>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dirty="0"/>
              <a:t>特長</a:t>
            </a:r>
            <a:endParaRPr kumimoji="1" lang="en-US" altLang="ja-JP" dirty="0"/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OpenLDAP</a:t>
            </a:r>
            <a:r>
              <a:rPr kumimoji="1" lang="ja-JP" altLang="en-US" dirty="0"/>
              <a:t>と</a:t>
            </a:r>
            <a:r>
              <a:rPr kumimoji="1" lang="en-US" altLang="ja-JP" dirty="0"/>
              <a:t>AD</a:t>
            </a:r>
            <a:r>
              <a:rPr kumimoji="1" lang="ja-JP" altLang="en-US" dirty="0"/>
              <a:t>間で相互にパスワード同期</a:t>
            </a:r>
            <a:endParaRPr kumimoji="1" lang="en-US" altLang="ja-JP" dirty="0"/>
          </a:p>
          <a:p>
            <a:pPr marL="8572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dirty="0"/>
              <a:t>Active Directory</a:t>
            </a:r>
            <a:r>
              <a:rPr kumimoji="1" lang="ja-JP" altLang="en-US" dirty="0"/>
              <a:t>にサードパーティーモジュールの導入不要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678774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ja-JP" altLang="en-US" dirty="0"/>
              <a:t>L</a:t>
            </a:r>
            <a:r>
              <a:rPr kumimoji="1" lang="en-US" altLang="ja-JP" dirty="0"/>
              <a:t>DAP </a:t>
            </a:r>
            <a:r>
              <a:rPr kumimoji="1" lang="ja-JP" altLang="en-US" dirty="0"/>
              <a:t>➡ </a:t>
            </a:r>
            <a:r>
              <a:rPr kumimoji="1" lang="en-US" altLang="ja-JP" dirty="0"/>
              <a:t>Active Directory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4294967295"/>
          </p:nvPr>
        </p:nvSpPr>
        <p:spPr>
          <a:xfrm>
            <a:off x="323528" y="1563495"/>
            <a:ext cx="8710612" cy="460180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ja-JP" altLang="en-US" dirty="0"/>
              <a:t>機能概要</a:t>
            </a:r>
            <a:endParaRPr kumimoji="1" lang="en-US" altLang="ja-JP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kumimoji="1" lang="en-US" altLang="ja-JP" dirty="0"/>
              <a:t>LDAP</a:t>
            </a:r>
            <a:r>
              <a:rPr kumimoji="1" lang="ja-JP" altLang="en-US" dirty="0"/>
              <a:t> </a:t>
            </a:r>
            <a:r>
              <a:rPr kumimoji="1" lang="en-US" altLang="ja-JP" dirty="0"/>
              <a:t>Password Modify Extended Operation(RFC3062)</a:t>
            </a:r>
            <a:r>
              <a:rPr kumimoji="1" lang="ja-JP" altLang="en-US" dirty="0"/>
              <a:t>に対応</a:t>
            </a:r>
            <a:endParaRPr kumimoji="1" lang="en-US" altLang="ja-JP" dirty="0"/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kumimoji="1" lang="en-US" altLang="ja-JP" sz="2000" dirty="0" err="1"/>
              <a:t>ldappassword</a:t>
            </a:r>
            <a:r>
              <a:rPr kumimoji="1" lang="ja-JP" altLang="en-US" sz="2000" dirty="0"/>
              <a:t>コマンドでパスワード変更した際のプロトコル</a:t>
            </a:r>
            <a:endParaRPr kumimoji="1" lang="en-US" altLang="ja-JP" sz="2000" dirty="0"/>
          </a:p>
          <a:p>
            <a:pPr marL="1257300" lvl="2" indent="-457200"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LDAP Modify</a:t>
            </a:r>
            <a:r>
              <a:rPr kumimoji="1" lang="ja-JP" altLang="en-US" sz="2000" dirty="0"/>
              <a:t>オペレーションによるパスワード変更には対応していません</a:t>
            </a:r>
            <a:endParaRPr kumimoji="1" lang="en-US" altLang="ja-JP" sz="2000" dirty="0"/>
          </a:p>
          <a:p>
            <a:pPr marL="800100" lvl="2" indent="0"/>
            <a:endParaRPr kumimoji="1" lang="en-US" altLang="ja-JP" sz="20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psync</a:t>
            </a:r>
            <a:r>
              <a:rPr kumimoji="1" lang="ja-JP" altLang="en-US" dirty="0"/>
              <a:t>オーバーレイにより</a:t>
            </a:r>
            <a:r>
              <a:rPr kumimoji="1" lang="en-US" altLang="ja-JP" dirty="0"/>
              <a:t>LDAPS(636/TCP)</a:t>
            </a:r>
            <a:r>
              <a:rPr kumimoji="1" lang="ja-JP" altLang="en-US" dirty="0"/>
              <a:t>で</a:t>
            </a:r>
            <a:r>
              <a:rPr kumimoji="1" lang="en-US" altLang="ja-JP" dirty="0"/>
              <a:t>Active Directory</a:t>
            </a:r>
            <a:r>
              <a:rPr kumimoji="1" lang="ja-JP" altLang="en-US" dirty="0"/>
              <a:t>にパスワード変更</a:t>
            </a:r>
            <a:r>
              <a:rPr kumimoji="1" lang="en-US" altLang="ja-JP" dirty="0"/>
              <a:t>(LDAP Modify)</a:t>
            </a:r>
            <a:r>
              <a:rPr kumimoji="1" lang="ja-JP" altLang="en-US" dirty="0"/>
              <a:t>を実施</a:t>
            </a:r>
            <a:endParaRPr kumimoji="1" lang="en-US" altLang="ja-JP" dirty="0"/>
          </a:p>
          <a:p>
            <a:pPr marL="800100" lvl="2" indent="0"/>
            <a:r>
              <a:rPr kumimoji="1" lang="en-US" altLang="ja-JP" sz="2000" dirty="0"/>
              <a:t>	</a:t>
            </a:r>
            <a:r>
              <a:rPr kumimoji="1" lang="ja-JP" altLang="en-US" sz="2000" dirty="0">
                <a:solidFill>
                  <a:srgbClr val="FF0000"/>
                </a:solidFill>
              </a:rPr>
              <a:t>事前に</a:t>
            </a:r>
            <a:r>
              <a:rPr kumimoji="1" lang="en-US" altLang="ja-JP" sz="2000" dirty="0">
                <a:solidFill>
                  <a:srgbClr val="FF0000"/>
                </a:solidFill>
              </a:rPr>
              <a:t>Active Directory</a:t>
            </a:r>
            <a:r>
              <a:rPr kumimoji="1" lang="ja-JP" altLang="en-US" sz="2000" dirty="0">
                <a:solidFill>
                  <a:srgbClr val="FF0000"/>
                </a:solidFill>
              </a:rPr>
              <a:t>に証明書サービスの導入が必要</a:t>
            </a:r>
          </a:p>
        </p:txBody>
      </p:sp>
    </p:spTree>
    <p:extLst>
      <p:ext uri="{BB962C8B-B14F-4D97-AF65-F5344CB8AC3E}">
        <p14:creationId xmlns:p14="http://schemas.microsoft.com/office/powerpoint/2010/main" val="192336704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ja-JP" altLang="en-US" dirty="0"/>
              <a:t>システム概要図</a:t>
            </a:r>
            <a:r>
              <a:rPr kumimoji="1" lang="en-US" altLang="ja-JP" dirty="0"/>
              <a:t>(LDAP</a:t>
            </a:r>
            <a:r>
              <a:rPr kumimoji="1" lang="ja-JP" altLang="en-US" dirty="0"/>
              <a:t>➡</a:t>
            </a:r>
            <a:r>
              <a:rPr kumimoji="1" lang="en-US" altLang="ja-JP" dirty="0"/>
              <a:t>AD)</a:t>
            </a:r>
            <a:endParaRPr kumimoji="1" lang="ja-JP" altLang="en-US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978" y="2636912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871968"/>
            <a:ext cx="780290" cy="78029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2656065" y="2053675"/>
            <a:ext cx="1373196" cy="583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800" dirty="0" err="1">
                <a:solidFill>
                  <a:schemeClr val="tx1"/>
                </a:solidFill>
                <a:latin typeface="+mn-ea"/>
                <a:ea typeface="+mn-ea"/>
              </a:rPr>
              <a:t>OSSTech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en-US" altLang="ja-JP" sz="1800" dirty="0" err="1">
                <a:solidFill>
                  <a:schemeClr val="tx1"/>
                </a:solidFill>
                <a:latin typeface="+mn-ea"/>
                <a:ea typeface="+mn-ea"/>
              </a:rPr>
              <a:t>OpenLDAP</a:t>
            </a:r>
            <a:endParaRPr kumimoji="1" lang="ja-JP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cxnSp>
        <p:nvCxnSpPr>
          <p:cNvPr id="10" name="直線矢印コネクタ 9"/>
          <p:cNvCxnSpPr>
            <a:stCxn id="5" idx="0"/>
            <a:endCxn id="4" idx="1"/>
          </p:cNvCxnSpPr>
          <p:nvPr/>
        </p:nvCxnSpPr>
        <p:spPr bwMode="auto">
          <a:xfrm flipV="1">
            <a:off x="1865801" y="3026644"/>
            <a:ext cx="1194031" cy="1845324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テキスト ボックス 11"/>
          <p:cNvSpPr txBox="1"/>
          <p:nvPr/>
        </p:nvSpPr>
        <p:spPr>
          <a:xfrm>
            <a:off x="899592" y="3261540"/>
            <a:ext cx="1776897" cy="413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</a:rPr>
              <a:t>LDAP password modify</a:t>
            </a:r>
          </a:p>
          <a:p>
            <a:r>
              <a:rPr kumimoji="1" lang="en-US" altLang="ja-JP" sz="1200" dirty="0">
                <a:solidFill>
                  <a:schemeClr val="tx1"/>
                </a:solidFill>
              </a:rPr>
              <a:t>extended operation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73863" y="4586266"/>
            <a:ext cx="1261884" cy="258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パスワード変更</a:t>
            </a:r>
          </a:p>
        </p:txBody>
      </p:sp>
      <p:cxnSp>
        <p:nvCxnSpPr>
          <p:cNvPr id="16" name="直線矢印コネクタ 15"/>
          <p:cNvCxnSpPr>
            <a:endCxn id="3" idx="1"/>
          </p:cNvCxnSpPr>
          <p:nvPr/>
        </p:nvCxnSpPr>
        <p:spPr bwMode="auto">
          <a:xfrm>
            <a:off x="3635896" y="3026644"/>
            <a:ext cx="4117082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四角形: 角を丸くする 13"/>
          <p:cNvSpPr/>
          <p:nvPr/>
        </p:nvSpPr>
        <p:spPr bwMode="auto">
          <a:xfrm>
            <a:off x="4067944" y="2604295"/>
            <a:ext cx="2160240" cy="824705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400" dirty="0" err="1">
                <a:latin typeface="+mn-ea"/>
                <a:ea typeface="+mn-ea"/>
              </a:rPr>
              <a:t>p</a:t>
            </a:r>
            <a:r>
              <a:rPr kumimoji="0" lang="en-US" altLang="ja-JP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sync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 overlay</a:t>
            </a:r>
          </a:p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altLang="ja-JP" sz="1400" dirty="0">
              <a:latin typeface="+mn-ea"/>
              <a:ea typeface="+mn-ea"/>
            </a:endParaRPr>
          </a:p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400" dirty="0">
                <a:latin typeface="+mn-ea"/>
                <a:ea typeface="+mn-ea"/>
              </a:rPr>
              <a:t> Active Directory</a:t>
            </a:r>
            <a:r>
              <a:rPr lang="ja-JP" altLang="en-US" sz="1400" dirty="0">
                <a:latin typeface="+mn-ea"/>
                <a:ea typeface="+mn-ea"/>
              </a:rPr>
              <a:t>に</a:t>
            </a:r>
            <a:endParaRPr lang="en-US" altLang="ja-JP" sz="1400" dirty="0">
              <a:latin typeface="+mn-ea"/>
              <a:ea typeface="+mn-ea"/>
            </a:endParaRPr>
          </a:p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ja-JP" altLang="en-US" sz="1400" dirty="0">
                <a:latin typeface="+mn-ea"/>
                <a:ea typeface="+mn-ea"/>
              </a:rPr>
              <a:t> パスワード更新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84843" y="2577061"/>
            <a:ext cx="967188" cy="413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LDAPS</a:t>
            </a:r>
          </a:p>
          <a:p>
            <a:r>
              <a:rPr kumimoji="1" lang="en-US" altLang="ja-JP" sz="1200" dirty="0">
                <a:solidFill>
                  <a:schemeClr val="tx1"/>
                </a:solidFill>
                <a:latin typeface="+mn-ea"/>
                <a:ea typeface="+mn-ea"/>
              </a:rPr>
              <a:t>(636/TCP)</a:t>
            </a:r>
            <a:endParaRPr kumimoji="1" lang="ja-JP" altLang="en-US" sz="1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460995" y="2053675"/>
            <a:ext cx="1215461" cy="574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Active</a:t>
            </a:r>
          </a:p>
          <a:p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Directory</a:t>
            </a:r>
            <a:endParaRPr kumimoji="1" lang="ja-JP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406357" y="5589240"/>
            <a:ext cx="1005403" cy="31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ユーザー</a:t>
            </a:r>
            <a:endParaRPr kumimoji="1" lang="en-US" altLang="ja-JP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09964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ja-JP" altLang="en-US" dirty="0"/>
              <a:t>A</a:t>
            </a:r>
            <a:r>
              <a:rPr kumimoji="1" lang="en-US" altLang="ja-JP" dirty="0" err="1"/>
              <a:t>ctive</a:t>
            </a:r>
            <a:r>
              <a:rPr kumimoji="1" lang="en-US" altLang="ja-JP" dirty="0"/>
              <a:t> Directory </a:t>
            </a:r>
            <a:r>
              <a:rPr kumimoji="1" lang="ja-JP" altLang="en-US" dirty="0"/>
              <a:t>➡ </a:t>
            </a:r>
            <a:r>
              <a:rPr kumimoji="1" lang="en-US" altLang="ja-JP" dirty="0"/>
              <a:t>LDAP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dirty="0"/>
              <a:t>LDAP bind</a:t>
            </a:r>
            <a:r>
              <a:rPr kumimoji="1" lang="ja-JP" altLang="en-US" dirty="0"/>
              <a:t>リクエストの認証失敗時に、</a:t>
            </a:r>
            <a:r>
              <a:rPr kumimoji="1" lang="en-US" altLang="ja-JP" dirty="0"/>
              <a:t>Active Directory</a:t>
            </a:r>
            <a:r>
              <a:rPr kumimoji="1" lang="ja-JP" altLang="en-US" dirty="0"/>
              <a:t>とのパスワード同期処理を実施</a:t>
            </a:r>
            <a:endParaRPr kumimoji="1" lang="en-US" altLang="ja-JP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LDAP</a:t>
            </a:r>
            <a:r>
              <a:rPr kumimoji="1" lang="ja-JP" altLang="en-US" sz="2400" dirty="0"/>
              <a:t>の認証失敗時に、</a:t>
            </a:r>
            <a:r>
              <a:rPr kumimoji="1" lang="en-US" altLang="ja-JP" sz="2400" dirty="0" err="1"/>
              <a:t>psync</a:t>
            </a:r>
            <a:r>
              <a:rPr kumimoji="1" lang="ja-JP" altLang="en-US" sz="2400" dirty="0"/>
              <a:t>モジュールにより</a:t>
            </a:r>
            <a:r>
              <a:rPr kumimoji="1" lang="en-US" altLang="ja-JP" sz="2400" dirty="0"/>
              <a:t>AD</a:t>
            </a:r>
            <a:r>
              <a:rPr kumimoji="1" lang="ja-JP" altLang="en-US" sz="2400" dirty="0"/>
              <a:t>のパスワード認証を実施</a:t>
            </a:r>
            <a:endParaRPr kumimoji="1" lang="en-US" altLang="ja-JP" sz="24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AD</a:t>
            </a:r>
            <a:r>
              <a:rPr kumimoji="1" lang="ja-JP" altLang="en-US" sz="2400" dirty="0"/>
              <a:t>の認証に成功する場合、</a:t>
            </a:r>
            <a:r>
              <a:rPr kumimoji="1" lang="en-US" altLang="ja-JP" sz="2400" dirty="0"/>
              <a:t>bind()</a:t>
            </a:r>
            <a:r>
              <a:rPr kumimoji="1" lang="ja-JP" altLang="en-US" sz="2400" dirty="0"/>
              <a:t>に使われたパスワードを正とみなし、</a:t>
            </a:r>
            <a:r>
              <a:rPr kumimoji="1" lang="en-US" altLang="ja-JP" sz="2400" dirty="0"/>
              <a:t>LDAP</a:t>
            </a:r>
            <a:r>
              <a:rPr kumimoji="1" lang="ja-JP" altLang="en-US" sz="2400" dirty="0"/>
              <a:t>側のパスワードのみ更新</a:t>
            </a:r>
            <a:endParaRPr kumimoji="1" lang="en-US" altLang="ja-JP" sz="24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kumimoji="1" lang="en-US" altLang="ja-JP" sz="2400" dirty="0"/>
              <a:t>LDAP</a:t>
            </a:r>
            <a:r>
              <a:rPr kumimoji="1" lang="ja-JP" altLang="en-US" sz="2400" dirty="0"/>
              <a:t>の認証成功時は通常の</a:t>
            </a:r>
            <a:r>
              <a:rPr kumimoji="1" lang="en-US" altLang="ja-JP" sz="2400" dirty="0"/>
              <a:t>bind()</a:t>
            </a:r>
            <a:r>
              <a:rPr kumimoji="1" lang="ja-JP" altLang="en-US" sz="2400" dirty="0"/>
              <a:t>の処理のみを実施</a:t>
            </a:r>
            <a:endParaRPr kumimoji="1" lang="en-US" altLang="ja-JP" sz="2400" dirty="0"/>
          </a:p>
          <a:p>
            <a:pPr marL="400050" lvl="1" indent="0"/>
            <a:endParaRPr kumimoji="1" lang="en-US" altLang="ja-JP" sz="2400" dirty="0"/>
          </a:p>
          <a:p>
            <a:pPr marL="400050" lvl="1" indent="0"/>
            <a:r>
              <a:rPr kumimoji="1" lang="en-US" altLang="ja-JP" sz="2400" dirty="0">
                <a:solidFill>
                  <a:srgbClr val="FF0000"/>
                </a:solidFill>
              </a:rPr>
              <a:t>LDAP</a:t>
            </a:r>
            <a:r>
              <a:rPr kumimoji="1" lang="ja-JP" altLang="en-US" sz="2400" dirty="0">
                <a:solidFill>
                  <a:srgbClr val="FF0000"/>
                </a:solidFill>
              </a:rPr>
              <a:t>のスレーブサーバーでは本機能は動作しないため、</a:t>
            </a:r>
            <a:endParaRPr kumimoji="1" lang="en-US" altLang="ja-JP" sz="2400" dirty="0">
              <a:solidFill>
                <a:srgbClr val="FF0000"/>
              </a:solidFill>
            </a:endParaRPr>
          </a:p>
          <a:p>
            <a:pPr marL="400050" lvl="1" indent="0"/>
            <a:r>
              <a:rPr kumimoji="1" lang="ja-JP" altLang="en-US" sz="2400" dirty="0">
                <a:solidFill>
                  <a:srgbClr val="FF0000"/>
                </a:solidFill>
              </a:rPr>
              <a:t>マルチマスター構成のみで利用可能</a:t>
            </a:r>
          </a:p>
        </p:txBody>
      </p:sp>
    </p:spTree>
    <p:extLst>
      <p:ext uri="{BB962C8B-B14F-4D97-AF65-F5344CB8AC3E}">
        <p14:creationId xmlns:p14="http://schemas.microsoft.com/office/powerpoint/2010/main" val="111783474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ja-JP" altLang="en-US" dirty="0"/>
              <a:t>システム概要図</a:t>
            </a:r>
            <a:r>
              <a:rPr kumimoji="1" lang="en-US" altLang="ja-JP" dirty="0"/>
              <a:t>(AD</a:t>
            </a:r>
            <a:r>
              <a:rPr kumimoji="1" lang="ja-JP" altLang="en-US" dirty="0"/>
              <a:t>➡</a:t>
            </a:r>
            <a:r>
              <a:rPr kumimoji="1" lang="en-US" altLang="ja-JP" dirty="0"/>
              <a:t>LDAP)</a:t>
            </a:r>
            <a:endParaRPr kumimoji="1" lang="ja-JP" altLang="en-US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914" y="2140029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40029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1431929" y="1556792"/>
            <a:ext cx="1373196" cy="583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800" dirty="0" err="1">
                <a:solidFill>
                  <a:schemeClr val="tx1"/>
                </a:solidFill>
                <a:latin typeface="+mn-ea"/>
                <a:ea typeface="+mn-ea"/>
              </a:rPr>
              <a:t>OSSTech</a:t>
            </a:r>
            <a:endParaRPr kumimoji="1" lang="en-US" altLang="ja-JP" sz="18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en-US" altLang="ja-JP" sz="1800" dirty="0" err="1">
                <a:solidFill>
                  <a:schemeClr val="tx1"/>
                </a:solidFill>
                <a:latin typeface="+mn-ea"/>
                <a:ea typeface="+mn-ea"/>
              </a:rPr>
              <a:t>OpenLDAP</a:t>
            </a:r>
            <a:endParaRPr kumimoji="1" lang="ja-JP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388155" y="1889709"/>
            <a:ext cx="1785810" cy="413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パスワード変更</a:t>
            </a:r>
            <a:endParaRPr kumimoji="1" lang="en-US" altLang="ja-JP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CTRL + ALT + Delete</a:t>
            </a:r>
            <a:endParaRPr kumimoji="1" lang="ja-JP" altLang="en-US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6" name="直線矢印コネクタ 15"/>
          <p:cNvCxnSpPr/>
          <p:nvPr/>
        </p:nvCxnSpPr>
        <p:spPr bwMode="auto">
          <a:xfrm>
            <a:off x="2700242" y="4328621"/>
            <a:ext cx="4448391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chemeClr val="accent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四角形: 角を丸くする 13"/>
          <p:cNvSpPr/>
          <p:nvPr/>
        </p:nvSpPr>
        <p:spPr bwMode="auto">
          <a:xfrm>
            <a:off x="2915816" y="4109478"/>
            <a:ext cx="3829537" cy="507175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400" dirty="0" err="1">
                <a:latin typeface="+mn-ea"/>
                <a:ea typeface="+mn-ea"/>
              </a:rPr>
              <a:t>p</a:t>
            </a:r>
            <a:r>
              <a:rPr kumimoji="0" lang="en-US" altLang="ja-JP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sync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 overlay</a:t>
            </a:r>
          </a:p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200" dirty="0">
                <a:latin typeface="+mn-ea"/>
                <a:ea typeface="+mn-ea"/>
              </a:rPr>
              <a:t>LDAP</a:t>
            </a:r>
            <a:r>
              <a:rPr lang="ja-JP" altLang="en-US" sz="1200" dirty="0">
                <a:latin typeface="+mn-ea"/>
                <a:ea typeface="+mn-ea"/>
              </a:rPr>
              <a:t>認証に失敗すると</a:t>
            </a:r>
            <a:r>
              <a:rPr lang="en-US" altLang="ja-JP" sz="1200" dirty="0">
                <a:latin typeface="+mn-ea"/>
                <a:ea typeface="+mn-ea"/>
              </a:rPr>
              <a:t>Active Directory</a:t>
            </a:r>
            <a:r>
              <a:rPr lang="ja-JP" altLang="en-US" sz="1200" dirty="0">
                <a:latin typeface="+mn-ea"/>
                <a:ea typeface="+mn-ea"/>
              </a:rPr>
              <a:t>で認証実施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884931" y="1556792"/>
            <a:ext cx="1215461" cy="574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Active</a:t>
            </a:r>
          </a:p>
          <a:p>
            <a:r>
              <a:rPr kumimoji="1" lang="en-US" altLang="ja-JP" sz="1800" dirty="0">
                <a:solidFill>
                  <a:schemeClr val="tx1"/>
                </a:solidFill>
                <a:latin typeface="+mn-ea"/>
                <a:ea typeface="+mn-ea"/>
              </a:rPr>
              <a:t>Directory</a:t>
            </a:r>
            <a:endParaRPr kumimoji="1" lang="ja-JP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0" name="図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88" y="1953315"/>
            <a:ext cx="780290" cy="780290"/>
          </a:xfrm>
          <a:prstGeom prst="rect">
            <a:avLst/>
          </a:prstGeom>
        </p:spPr>
      </p:pic>
      <p:cxnSp>
        <p:nvCxnSpPr>
          <p:cNvPr id="33" name="直線矢印コネクタ 32"/>
          <p:cNvCxnSpPr/>
          <p:nvPr/>
        </p:nvCxnSpPr>
        <p:spPr bwMode="auto">
          <a:xfrm>
            <a:off x="5508104" y="2450198"/>
            <a:ext cx="1699365" cy="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テキスト ボックス 33"/>
          <p:cNvSpPr txBox="1"/>
          <p:nvPr/>
        </p:nvSpPr>
        <p:spPr>
          <a:xfrm>
            <a:off x="4426894" y="1700808"/>
            <a:ext cx="1005403" cy="31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ユーザー</a:t>
            </a:r>
            <a:endParaRPr kumimoji="1" lang="en-US" altLang="ja-JP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33" y="3909198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415" y="3765182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" name="図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06" y="3356992"/>
            <a:ext cx="780290" cy="780290"/>
          </a:xfrm>
          <a:prstGeom prst="rect">
            <a:avLst/>
          </a:prstGeom>
        </p:spPr>
      </p:pic>
      <p:cxnSp>
        <p:nvCxnSpPr>
          <p:cNvPr id="44" name="直線矢印コネクタ 43"/>
          <p:cNvCxnSpPr/>
          <p:nvPr/>
        </p:nvCxnSpPr>
        <p:spPr bwMode="auto">
          <a:xfrm flipH="1">
            <a:off x="2615158" y="3718330"/>
            <a:ext cx="1969730" cy="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線矢印コネクタ 45"/>
          <p:cNvCxnSpPr/>
          <p:nvPr/>
        </p:nvCxnSpPr>
        <p:spPr bwMode="auto">
          <a:xfrm>
            <a:off x="2555776" y="5529030"/>
            <a:ext cx="4448391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chemeClr val="accent6"/>
            </a:solidFill>
            <a:prstDash val="solid"/>
            <a:round/>
            <a:headEnd type="triangl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四角形: 角を丸くする 46"/>
          <p:cNvSpPr/>
          <p:nvPr/>
        </p:nvSpPr>
        <p:spPr bwMode="auto">
          <a:xfrm>
            <a:off x="2915816" y="5237879"/>
            <a:ext cx="3829537" cy="507175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400" dirty="0" err="1">
                <a:latin typeface="+mn-ea"/>
                <a:ea typeface="+mn-ea"/>
              </a:rPr>
              <a:t>p</a:t>
            </a:r>
            <a:r>
              <a:rPr kumimoji="0" lang="en-US" altLang="ja-JP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sync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ea"/>
                <a:ea typeface="+mn-ea"/>
              </a:rPr>
              <a:t> overlay</a:t>
            </a:r>
          </a:p>
          <a:p>
            <a:pPr marL="0" marR="0" indent="0" algn="l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200" dirty="0">
                <a:latin typeface="+mn-ea"/>
                <a:ea typeface="+mn-ea"/>
              </a:rPr>
              <a:t>AD</a:t>
            </a:r>
            <a:r>
              <a:rPr lang="ja-JP" altLang="en-US" sz="1200" dirty="0">
                <a:latin typeface="+mn-ea"/>
                <a:ea typeface="+mn-ea"/>
              </a:rPr>
              <a:t>認証に成功した場合、</a:t>
            </a:r>
            <a:r>
              <a:rPr lang="en-US" altLang="ja-JP" sz="1200" dirty="0">
                <a:latin typeface="+mn-ea"/>
                <a:ea typeface="+mn-ea"/>
              </a:rPr>
              <a:t>LDAP</a:t>
            </a:r>
            <a:r>
              <a:rPr lang="ja-JP" altLang="en-US" sz="1200" dirty="0">
                <a:latin typeface="+mn-ea"/>
                <a:ea typeface="+mn-ea"/>
              </a:rPr>
              <a:t>のパスワードを更新</a:t>
            </a:r>
            <a:endParaRPr lang="en-US" altLang="ja-JP" sz="1200" dirty="0">
              <a:latin typeface="+mn-ea"/>
              <a:ea typeface="+mn-ea"/>
            </a:endParaRPr>
          </a:p>
        </p:txBody>
      </p:sp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33" y="5392187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415" y="5397639"/>
            <a:ext cx="779462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" name="図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06" y="5745054"/>
            <a:ext cx="780290" cy="780290"/>
          </a:xfrm>
          <a:prstGeom prst="rect">
            <a:avLst/>
          </a:prstGeom>
        </p:spPr>
      </p:pic>
      <p:cxnSp>
        <p:nvCxnSpPr>
          <p:cNvPr id="59" name="直線矢印コネクタ 58"/>
          <p:cNvCxnSpPr/>
          <p:nvPr/>
        </p:nvCxnSpPr>
        <p:spPr bwMode="auto">
          <a:xfrm>
            <a:off x="2700242" y="6128853"/>
            <a:ext cx="1955564" cy="0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四角形: 角を丸くする 59"/>
          <p:cNvSpPr/>
          <p:nvPr/>
        </p:nvSpPr>
        <p:spPr bwMode="auto">
          <a:xfrm>
            <a:off x="3059832" y="5877272"/>
            <a:ext cx="1224136" cy="467572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LDAP</a:t>
            </a:r>
          </a:p>
          <a:p>
            <a:pPr marL="0" marR="0" indent="0" algn="ctr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認証成功</a:t>
            </a:r>
          </a:p>
        </p:txBody>
      </p:sp>
      <p:sp>
        <p:nvSpPr>
          <p:cNvPr id="61" name="四角形: 角を丸くする 60"/>
          <p:cNvSpPr/>
          <p:nvPr/>
        </p:nvSpPr>
        <p:spPr bwMode="auto">
          <a:xfrm>
            <a:off x="2915816" y="3530319"/>
            <a:ext cx="1512168" cy="402737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n-US" altLang="ja-JP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LDAP</a:t>
            </a:r>
            <a:r>
              <a:rPr kumimoji="0" lang="ja-JP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認証</a:t>
            </a: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indent="0" algn="ctr" defTabSz="449263" rtl="0" eaLnBrk="1" fontAlgn="base" latinLnBrk="0" hangingPunct="1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新しいパスワード</a:t>
            </a: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0" lang="ja-JP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7" name="直線コネクタ 66"/>
          <p:cNvCxnSpPr/>
          <p:nvPr/>
        </p:nvCxnSpPr>
        <p:spPr bwMode="auto">
          <a:xfrm>
            <a:off x="683568" y="3140968"/>
            <a:ext cx="8020695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線コネクタ 67"/>
          <p:cNvCxnSpPr/>
          <p:nvPr/>
        </p:nvCxnSpPr>
        <p:spPr bwMode="auto">
          <a:xfrm>
            <a:off x="683568" y="4941168"/>
            <a:ext cx="8020695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テキスト ボックス 68"/>
          <p:cNvSpPr txBox="1"/>
          <p:nvPr/>
        </p:nvSpPr>
        <p:spPr>
          <a:xfrm>
            <a:off x="220509" y="1507957"/>
            <a:ext cx="492443" cy="4256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179512" y="3284984"/>
            <a:ext cx="492443" cy="4256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191125" y="5163611"/>
            <a:ext cx="492443" cy="4256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62629537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ユーザー定義 2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Office 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 テーマ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ユーザー定義 1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Office 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26026</TotalTime>
  <Words>296</Words>
  <Application>Microsoft Office PowerPoint</Application>
  <PresentationFormat>画面に合わせる (4:3)</PresentationFormat>
  <Paragraphs>58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6" baseType="lpstr">
      <vt:lpstr>HGP創英角ｺﾞｼｯｸUB</vt:lpstr>
      <vt:lpstr>ＭＳ Ｐゴシック</vt:lpstr>
      <vt:lpstr>ＭＳ Ｐ明朝</vt:lpstr>
      <vt:lpstr>StarSymbol</vt:lpstr>
      <vt:lpstr>メイリオ</vt:lpstr>
      <vt:lpstr>Arial</vt:lpstr>
      <vt:lpstr>Segoe UI</vt:lpstr>
      <vt:lpstr>Times New Roman</vt:lpstr>
      <vt:lpstr>Office テーマ</vt:lpstr>
      <vt:lpstr>Office テーマ</vt:lpstr>
      <vt:lpstr>OSSTech OpenLDAP psyncオーバーレイ 機能紹介</vt:lpstr>
      <vt:lpstr>OSSTech OpenLDAP psyncオーバーレイ</vt:lpstr>
      <vt:lpstr>LDAP ➡ Active Directory</vt:lpstr>
      <vt:lpstr>システム概要図(LDAP➡AD)</vt:lpstr>
      <vt:lpstr>Active Directory ➡ LDAP</vt:lpstr>
      <vt:lpstr>システム概要図(AD➡LDAP)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OSSTech OpenLDAP psyncオーバーレイ 機能紹介</dc:title>
  <dc:creator/>
  <cp:lastModifiedBy>武田保真</cp:lastModifiedBy>
  <cp:revision>508</cp:revision>
  <cp:lastPrinted>2016-02-24T02:39:30Z</cp:lastPrinted>
  <dcterms:created xsi:type="dcterms:W3CDTF">2007-03-17T01:47:53Z</dcterms:created>
  <dcterms:modified xsi:type="dcterms:W3CDTF">2017-02-28T07:02:49Z</dcterms:modified>
</cp:coreProperties>
</file>